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zh-CN"/>
    </a:defPPr>
    <a:lvl1pPr marL="0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1pPr>
    <a:lvl2pPr marL="313479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2pPr>
    <a:lvl3pPr marL="626957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3pPr>
    <a:lvl4pPr marL="940435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4pPr>
    <a:lvl5pPr marL="1253913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5pPr>
    <a:lvl6pPr marL="1567391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6pPr>
    <a:lvl7pPr marL="1880869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7pPr>
    <a:lvl8pPr marL="2194346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8pPr>
    <a:lvl9pPr marL="2507825" algn="l" defTabSz="626957" rtl="0" eaLnBrk="1" latinLnBrk="0" hangingPunct="1">
      <a:defRPr sz="12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73"/>
    <p:restoredTop sz="94640"/>
  </p:normalViewPr>
  <p:slideViewPr>
    <p:cSldViewPr snapToGrid="0">
      <p:cViewPr>
        <p:scale>
          <a:sx n="115" d="100"/>
          <a:sy n="115" d="100"/>
        </p:scale>
        <p:origin x="112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26957" rtl="0" eaLnBrk="1" latinLnBrk="0" hangingPunct="1">
      <a:defRPr sz="823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2619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36081" indent="-136081" algn="l">
        <a:lnSpc>
          <a:spcPct val="90000"/>
        </a:lnSpc>
        <a:spcBef>
          <a:spcPts val="595"/>
        </a:spcBef>
        <a:buChar char="•"/>
        <a:defRPr sz="1667">
          <a:solidFill>
            <a:schemeClr val="tx1"/>
          </a:solidFill>
          <a:latin typeface="+mn-lt"/>
          <a:ea typeface="+mn-lt"/>
          <a:cs typeface="+mn-lt"/>
        </a:defRPr>
      </a:lvl1pPr>
      <a:lvl2pPr marL="408245" indent="-136081" algn="l">
        <a:lnSpc>
          <a:spcPct val="90000"/>
        </a:lnSpc>
        <a:spcBef>
          <a:spcPts val="298"/>
        </a:spcBef>
        <a:buChar char="•"/>
        <a:defRPr sz="1428">
          <a:solidFill>
            <a:schemeClr val="tx1"/>
          </a:solidFill>
          <a:latin typeface="+mn-lt"/>
          <a:ea typeface="+mn-lt"/>
          <a:cs typeface="+mn-lt"/>
        </a:defRPr>
      </a:lvl2pPr>
      <a:lvl3pPr marL="680408" indent="-136081" algn="l">
        <a:lnSpc>
          <a:spcPct val="90000"/>
        </a:lnSpc>
        <a:spcBef>
          <a:spcPts val="298"/>
        </a:spcBef>
        <a:buChar char="•"/>
        <a:defRPr sz="1191">
          <a:solidFill>
            <a:schemeClr val="tx1"/>
          </a:solidFill>
          <a:latin typeface="+mn-lt"/>
          <a:ea typeface="+mn-lt"/>
          <a:cs typeface="+mn-lt"/>
        </a:defRPr>
      </a:lvl3pPr>
      <a:lvl4pPr marL="952571" indent="-136081" algn="l">
        <a:lnSpc>
          <a:spcPct val="90000"/>
        </a:lnSpc>
        <a:spcBef>
          <a:spcPts val="298"/>
        </a:spcBef>
        <a:buChar char="•"/>
        <a:defRPr sz="1072">
          <a:solidFill>
            <a:schemeClr val="tx1"/>
          </a:solidFill>
          <a:latin typeface="+mn-lt"/>
          <a:ea typeface="+mn-lt"/>
          <a:cs typeface="+mn-lt"/>
        </a:defRPr>
      </a:lvl4pPr>
      <a:lvl5pPr marL="1224734" indent="-136081" algn="l">
        <a:lnSpc>
          <a:spcPct val="90000"/>
        </a:lnSpc>
        <a:spcBef>
          <a:spcPts val="298"/>
        </a:spcBef>
        <a:buChar char="•"/>
        <a:defRPr sz="1072">
          <a:solidFill>
            <a:schemeClr val="tx1"/>
          </a:solidFill>
          <a:latin typeface="+mn-lt"/>
          <a:ea typeface="+mn-lt"/>
          <a:cs typeface="+mn-lt"/>
        </a:defRPr>
      </a:lvl5pPr>
      <a:lvl6pPr marL="1496897" indent="-136081" algn="l">
        <a:lnSpc>
          <a:spcPct val="90000"/>
        </a:lnSpc>
        <a:spcBef>
          <a:spcPts val="298"/>
        </a:spcBef>
        <a:buChar char="•"/>
        <a:defRPr sz="1072">
          <a:solidFill>
            <a:schemeClr val="tx1"/>
          </a:solidFill>
          <a:latin typeface="+mn-lt"/>
          <a:ea typeface="+mn-lt"/>
          <a:cs typeface="+mn-lt"/>
        </a:defRPr>
      </a:lvl6pPr>
      <a:lvl7pPr marL="1769061" indent="-136081" algn="l">
        <a:lnSpc>
          <a:spcPct val="90000"/>
        </a:lnSpc>
        <a:spcBef>
          <a:spcPts val="298"/>
        </a:spcBef>
        <a:buChar char="•"/>
        <a:defRPr sz="1072">
          <a:solidFill>
            <a:schemeClr val="tx1"/>
          </a:solidFill>
          <a:latin typeface="+mn-lt"/>
          <a:ea typeface="+mn-lt"/>
          <a:cs typeface="+mn-lt"/>
        </a:defRPr>
      </a:lvl7pPr>
      <a:lvl8pPr marL="2041224" indent="-136081" algn="l">
        <a:lnSpc>
          <a:spcPct val="90000"/>
        </a:lnSpc>
        <a:spcBef>
          <a:spcPts val="298"/>
        </a:spcBef>
        <a:buChar char="•"/>
        <a:defRPr sz="1072">
          <a:solidFill>
            <a:schemeClr val="tx1"/>
          </a:solidFill>
          <a:latin typeface="+mn-lt"/>
          <a:ea typeface="+mn-lt"/>
          <a:cs typeface="+mn-lt"/>
        </a:defRPr>
      </a:lvl8pPr>
      <a:lvl9pPr marL="2313387" indent="-136081" algn="l">
        <a:lnSpc>
          <a:spcPct val="90000"/>
        </a:lnSpc>
        <a:spcBef>
          <a:spcPts val="298"/>
        </a:spcBef>
        <a:buChar char="•"/>
        <a:defRPr sz="1072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1pPr>
      <a:lvl2pPr marL="272163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2pPr>
      <a:lvl3pPr marL="544326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3pPr>
      <a:lvl4pPr marL="816489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4pPr>
      <a:lvl5pPr marL="1088652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5pPr>
      <a:lvl6pPr marL="1360815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6pPr>
      <a:lvl7pPr marL="1632979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7pPr>
      <a:lvl8pPr marL="1905143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8pPr>
      <a:lvl9pPr marL="2177306" algn="l">
        <a:buNone/>
        <a:defRPr sz="1072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>
            <a:extLst>
              <a:ext uri="{FF2B5EF4-FFF2-40B4-BE49-F238E27FC236}">
                <a16:creationId xmlns:a16="http://schemas.microsoft.com/office/drawing/2014/main" id="{D9BD346C-5048-8578-BACD-3AAB086C2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9508" y="4127"/>
            <a:ext cx="4584493" cy="248057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8603BCB9-EBC3-1F98-9C2C-884A77880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4592119" cy="2484703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53" name="圆角矩形标注 52">
            <a:extLst>
              <a:ext uri="{FF2B5EF4-FFF2-40B4-BE49-F238E27FC236}">
                <a16:creationId xmlns:a16="http://schemas.microsoft.com/office/drawing/2014/main" id="{2AAD7DB1-DEA5-8BCC-68E1-B4404927CF56}"/>
              </a:ext>
            </a:extLst>
          </p:cNvPr>
          <p:cNvSpPr/>
          <p:nvPr/>
        </p:nvSpPr>
        <p:spPr>
          <a:xfrm>
            <a:off x="65314" y="37322"/>
            <a:ext cx="2136710" cy="443204"/>
          </a:xfrm>
          <a:prstGeom prst="wedgeRoundRectCallout">
            <a:avLst>
              <a:gd name="adj1" fmla="val 26915"/>
              <a:gd name="adj2" fmla="val 65340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50" dirty="0">
              <a:solidFill>
                <a:srgbClr val="FF0000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D591BBA-9035-5F9A-2C23-CD6175CD9C91}"/>
              </a:ext>
            </a:extLst>
          </p:cNvPr>
          <p:cNvSpPr txBox="1"/>
          <p:nvPr/>
        </p:nvSpPr>
        <p:spPr>
          <a:xfrm>
            <a:off x="65314" y="11821"/>
            <a:ext cx="21715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900" b="1" dirty="0"/>
              <a:t>I can only handle one of them at a time, while the other will have to wait </a:t>
            </a:r>
            <a:r>
              <a:rPr lang="zh-CN" altLang="zh-CN" sz="900" b="1" i="1" dirty="0">
                <a:solidFill>
                  <a:schemeClr val="accent2">
                    <a:lumMod val="75000"/>
                  </a:schemeClr>
                </a:solidFill>
              </a:rPr>
              <a:t>30 seconds</a:t>
            </a:r>
            <a:r>
              <a:rPr lang="zh-CN" altLang="zh-CN" sz="900" b="1" dirty="0"/>
              <a:t>. Which one should I handle first?</a:t>
            </a:r>
            <a:endParaRPr kumimoji="1" lang="zh-CN" altLang="en-US" sz="900" b="1" dirty="0"/>
          </a:p>
        </p:txBody>
      </p:sp>
      <p:sp>
        <p:nvSpPr>
          <p:cNvPr id="57" name="圆角矩形标注 56">
            <a:extLst>
              <a:ext uri="{FF2B5EF4-FFF2-40B4-BE49-F238E27FC236}">
                <a16:creationId xmlns:a16="http://schemas.microsoft.com/office/drawing/2014/main" id="{06111198-919B-2093-852C-1D075E52DFB1}"/>
              </a:ext>
            </a:extLst>
          </p:cNvPr>
          <p:cNvSpPr/>
          <p:nvPr/>
        </p:nvSpPr>
        <p:spPr>
          <a:xfrm>
            <a:off x="2347784" y="44410"/>
            <a:ext cx="2143897" cy="364273"/>
          </a:xfrm>
          <a:prstGeom prst="wedgeRoundRectCallout">
            <a:avLst>
              <a:gd name="adj1" fmla="val -19968"/>
              <a:gd name="adj2" fmla="val 87941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sz="1000" b="1" i="1" dirty="0">
                <a:solidFill>
                  <a:srgbClr val="FF0000"/>
                </a:solidFill>
              </a:rPr>
              <a:t>Human safety takes priority over equipment.</a:t>
            </a:r>
            <a:r>
              <a:rPr lang="zh-CN" altLang="en-US" sz="1000" b="1" i="1" dirty="0">
                <a:solidFill>
                  <a:srgbClr val="FF0000"/>
                </a:solidFill>
              </a:rPr>
              <a:t> </a:t>
            </a:r>
            <a:r>
              <a:rPr lang="zh-CN" altLang="zh-CN" sz="1000" b="1" dirty="0">
                <a:solidFill>
                  <a:schemeClr val="tx1"/>
                </a:solidFill>
              </a:rPr>
              <a:t>Person first.</a:t>
            </a:r>
          </a:p>
        </p:txBody>
      </p:sp>
      <p:sp>
        <p:nvSpPr>
          <p:cNvPr id="61" name="圆角矩形 60">
            <a:extLst>
              <a:ext uri="{FF2B5EF4-FFF2-40B4-BE49-F238E27FC236}">
                <a16:creationId xmlns:a16="http://schemas.microsoft.com/office/drawing/2014/main" id="{CC3CA3BA-7F2C-8329-35C6-8C7AEE33D1CB}"/>
              </a:ext>
            </a:extLst>
          </p:cNvPr>
          <p:cNvSpPr/>
          <p:nvPr/>
        </p:nvSpPr>
        <p:spPr>
          <a:xfrm>
            <a:off x="4652318" y="1863449"/>
            <a:ext cx="1368724" cy="5539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900" b="1" dirty="0">
              <a:solidFill>
                <a:schemeClr val="tx1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C247AB3-58E5-8303-5B6D-84A13F6B138F}"/>
              </a:ext>
            </a:extLst>
          </p:cNvPr>
          <p:cNvSpPr txBox="1"/>
          <p:nvPr/>
        </p:nvSpPr>
        <p:spPr>
          <a:xfrm>
            <a:off x="4652318" y="1876101"/>
            <a:ext cx="15154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900" b="1" dirty="0"/>
              <a:t>If </a:t>
            </a:r>
            <a:r>
              <a:rPr lang="zh-CN" altLang="zh-CN" sz="900" b="1" dirty="0">
                <a:solidFill>
                  <a:schemeClr val="accent2">
                    <a:lumMod val="75000"/>
                  </a:schemeClr>
                </a:solidFill>
              </a:rPr>
              <a:t>the dog </a:t>
            </a:r>
            <a:r>
              <a:rPr lang="zh-CN" altLang="zh-CN" sz="900" b="1" dirty="0"/>
              <a:t>stays in the pool for </a:t>
            </a:r>
            <a:r>
              <a:rPr lang="zh-CN" altLang="zh-CN" sz="900" b="1" i="1" dirty="0">
                <a:solidFill>
                  <a:schemeClr val="accent2">
                    <a:lumMod val="75000"/>
                  </a:schemeClr>
                </a:solidFill>
              </a:rPr>
              <a:t>60 s longer</a:t>
            </a:r>
            <a:r>
              <a:rPr lang="zh-CN" altLang="zh-CN" sz="900" b="1" dirty="0"/>
              <a:t>,</a:t>
            </a:r>
            <a:r>
              <a:rPr lang="zh-CN" altLang="en-US" sz="900" b="1" dirty="0"/>
              <a:t> </a:t>
            </a:r>
            <a:r>
              <a:rPr lang="zh-CN" altLang="zh-CN" sz="900" b="1" dirty="0"/>
              <a:t>what practical harm is likely?</a:t>
            </a:r>
            <a:endParaRPr kumimoji="1" lang="zh-CN" altLang="en-US" sz="900" b="1" dirty="0"/>
          </a:p>
        </p:txBody>
      </p:sp>
      <p:sp>
        <p:nvSpPr>
          <p:cNvPr id="65" name="圆角矩形标注 64">
            <a:extLst>
              <a:ext uri="{FF2B5EF4-FFF2-40B4-BE49-F238E27FC236}">
                <a16:creationId xmlns:a16="http://schemas.microsoft.com/office/drawing/2014/main" id="{B5F18D72-91A6-8B76-4C3D-FD3074A1A21B}"/>
              </a:ext>
            </a:extLst>
          </p:cNvPr>
          <p:cNvSpPr/>
          <p:nvPr/>
        </p:nvSpPr>
        <p:spPr>
          <a:xfrm>
            <a:off x="4652318" y="88415"/>
            <a:ext cx="1368723" cy="499323"/>
          </a:xfrm>
          <a:prstGeom prst="wedgeRoundRectCallout">
            <a:avLst>
              <a:gd name="adj1" fmla="val 25426"/>
              <a:gd name="adj2" fmla="val 5904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zh-CN" sz="900" dirty="0">
              <a:solidFill>
                <a:schemeClr val="tx1"/>
              </a:solidFill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92DAD9C-9CBD-F9E9-B761-2E007C72DE81}"/>
              </a:ext>
            </a:extLst>
          </p:cNvPr>
          <p:cNvSpPr txBox="1"/>
          <p:nvPr/>
        </p:nvSpPr>
        <p:spPr>
          <a:xfrm>
            <a:off x="4621379" y="67255"/>
            <a:ext cx="14844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900" b="1" dirty="0"/>
              <a:t>A short additional delay would generally have</a:t>
            </a:r>
            <a:r>
              <a:rPr lang="zh-CN" altLang="en-US" sz="900" b="1" dirty="0"/>
              <a:t> </a:t>
            </a:r>
            <a:r>
              <a:rPr lang="zh-CN" altLang="zh-CN" sz="9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little practical</a:t>
            </a:r>
            <a:r>
              <a:rPr lang="zh-CN" altLang="en-US" sz="9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zh-CN" altLang="zh-CN" sz="9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consequence.</a:t>
            </a:r>
            <a:endParaRPr kumimoji="1" lang="zh-CN" altLang="en-US" sz="9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9" name="圆角矩形标注 88">
            <a:extLst>
              <a:ext uri="{FF2B5EF4-FFF2-40B4-BE49-F238E27FC236}">
                <a16:creationId xmlns:a16="http://schemas.microsoft.com/office/drawing/2014/main" id="{7B4627A3-6534-0469-4315-701239D19FB0}"/>
              </a:ext>
            </a:extLst>
          </p:cNvPr>
          <p:cNvSpPr/>
          <p:nvPr/>
        </p:nvSpPr>
        <p:spPr>
          <a:xfrm>
            <a:off x="6180036" y="32982"/>
            <a:ext cx="1368723" cy="480831"/>
          </a:xfrm>
          <a:prstGeom prst="wedgeRoundRectCallout">
            <a:avLst>
              <a:gd name="adj1" fmla="val 6918"/>
              <a:gd name="adj2" fmla="val 65323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zh-CN" sz="900" dirty="0">
              <a:solidFill>
                <a:schemeClr val="tx1"/>
              </a:solidFill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1A45D444-1583-D8F9-318D-B74BE77E49F7}"/>
              </a:ext>
            </a:extLst>
          </p:cNvPr>
          <p:cNvSpPr txBox="1"/>
          <p:nvPr/>
        </p:nvSpPr>
        <p:spPr>
          <a:xfrm>
            <a:off x="6149097" y="11822"/>
            <a:ext cx="148441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900" b="1" dirty="0"/>
              <a:t>Additional delay generally </a:t>
            </a:r>
            <a:r>
              <a:rPr lang="zh-CN" altLang="zh-CN" sz="9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increases the likelihood</a:t>
            </a:r>
            <a:br>
              <a:rPr lang="zh-CN" altLang="zh-CN" sz="9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zh-CN" altLang="zh-CN" sz="9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and extent of damage</a:t>
            </a:r>
            <a:r>
              <a:rPr lang="zh-CN" altLang="zh-CN" sz="9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  <a:endParaRPr kumimoji="1" lang="zh-CN" altLang="en-US" sz="9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1" name="圆角矩形 90">
            <a:extLst>
              <a:ext uri="{FF2B5EF4-FFF2-40B4-BE49-F238E27FC236}">
                <a16:creationId xmlns:a16="http://schemas.microsoft.com/office/drawing/2014/main" id="{D29C1193-4AAD-7051-71FD-9D7CDFE2567D}"/>
              </a:ext>
            </a:extLst>
          </p:cNvPr>
          <p:cNvSpPr/>
          <p:nvPr/>
        </p:nvSpPr>
        <p:spPr>
          <a:xfrm>
            <a:off x="6180036" y="1876101"/>
            <a:ext cx="1368724" cy="5539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900" b="1" dirty="0">
              <a:solidFill>
                <a:schemeClr val="tx1"/>
              </a:solidFill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4FE513E0-4ACC-B222-8EC3-CD863F63CBC1}"/>
              </a:ext>
            </a:extLst>
          </p:cNvPr>
          <p:cNvSpPr txBox="1"/>
          <p:nvPr/>
        </p:nvSpPr>
        <p:spPr>
          <a:xfrm>
            <a:off x="6180036" y="1893504"/>
            <a:ext cx="148441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850" b="1" dirty="0"/>
              <a:t>If </a:t>
            </a:r>
            <a:r>
              <a:rPr lang="en-US" altLang="zh-CN" sz="850" b="1" dirty="0"/>
              <a:t>a </a:t>
            </a:r>
            <a:r>
              <a:rPr lang="en-US" altLang="zh-CN" sz="850" b="1" dirty="0">
                <a:solidFill>
                  <a:schemeClr val="accent2">
                    <a:lumMod val="75000"/>
                  </a:schemeClr>
                </a:solidFill>
              </a:rPr>
              <a:t>smartphone</a:t>
            </a:r>
            <a:r>
              <a:rPr lang="en-US" altLang="zh-CN" sz="850" b="1" dirty="0"/>
              <a:t> </a:t>
            </a:r>
            <a:r>
              <a:rPr lang="zh-CN" altLang="zh-CN" sz="850" b="1" dirty="0"/>
              <a:t>stays in the pool for </a:t>
            </a:r>
            <a:r>
              <a:rPr lang="zh-CN" altLang="zh-CN" sz="850" b="1" i="1" dirty="0">
                <a:solidFill>
                  <a:schemeClr val="accent2">
                    <a:lumMod val="75000"/>
                  </a:schemeClr>
                </a:solidFill>
              </a:rPr>
              <a:t>60 s longer</a:t>
            </a:r>
            <a:r>
              <a:rPr lang="zh-CN" altLang="zh-CN" sz="850" b="1" dirty="0"/>
              <a:t>,</a:t>
            </a:r>
            <a:r>
              <a:rPr lang="zh-CN" altLang="en-US" sz="850" b="1" dirty="0"/>
              <a:t> </a:t>
            </a:r>
            <a:r>
              <a:rPr lang="zh-CN" altLang="zh-CN" sz="850" b="1" dirty="0"/>
              <a:t>what practical harm is likely?</a:t>
            </a:r>
            <a:endParaRPr kumimoji="1" lang="zh-CN" altLang="en-US" sz="850" b="1" dirty="0"/>
          </a:p>
        </p:txBody>
      </p:sp>
      <p:sp>
        <p:nvSpPr>
          <p:cNvPr id="95" name="圆角矩形标注 94">
            <a:extLst>
              <a:ext uri="{FF2B5EF4-FFF2-40B4-BE49-F238E27FC236}">
                <a16:creationId xmlns:a16="http://schemas.microsoft.com/office/drawing/2014/main" id="{A5761183-40E4-8B7C-348E-DD772A2265B3}"/>
              </a:ext>
            </a:extLst>
          </p:cNvPr>
          <p:cNvSpPr/>
          <p:nvPr/>
        </p:nvSpPr>
        <p:spPr>
          <a:xfrm>
            <a:off x="7687350" y="49879"/>
            <a:ext cx="1407587" cy="480830"/>
          </a:xfrm>
          <a:prstGeom prst="wedgeRoundRectCallout">
            <a:avLst>
              <a:gd name="adj1" fmla="val 12599"/>
              <a:gd name="adj2" fmla="val 6759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zh-CN" sz="900" dirty="0">
              <a:solidFill>
                <a:schemeClr val="tx1"/>
              </a:solidFill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D37C0AA-83CC-0611-91C8-0BD83C8CC350}"/>
              </a:ext>
            </a:extLst>
          </p:cNvPr>
          <p:cNvSpPr txBox="1"/>
          <p:nvPr/>
        </p:nvSpPr>
        <p:spPr>
          <a:xfrm>
            <a:off x="7671168" y="30029"/>
            <a:ext cx="1484417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850" b="1" dirty="0"/>
              <a:t>I would call the </a:t>
            </a:r>
            <a:r>
              <a:rPr lang="zh-CN" altLang="zh-CN" sz="850" b="1" i="1" dirty="0">
                <a:solidFill>
                  <a:srgbClr val="FF0000"/>
                </a:solidFill>
              </a:rPr>
              <a:t>Golden Retriever</a:t>
            </a:r>
            <a:r>
              <a:rPr lang="zh-CN" altLang="zh-CN" sz="850" b="1" dirty="0"/>
              <a:t> onto the steps first.</a:t>
            </a:r>
            <a:r>
              <a:rPr lang="zh-CN" altLang="en-US" sz="850" b="1" dirty="0"/>
              <a:t> </a:t>
            </a:r>
            <a:r>
              <a:rPr lang="zh-CN" altLang="zh-CN" sz="850" b="1" i="1" dirty="0">
                <a:solidFill>
                  <a:srgbClr val="FF0000"/>
                </a:solidFill>
              </a:rPr>
              <a:t>A living being takes priority. </a:t>
            </a:r>
            <a:endParaRPr kumimoji="1" lang="zh-CN" altLang="en-US" sz="850" b="1" i="1" dirty="0">
              <a:solidFill>
                <a:srgbClr val="FF0000"/>
              </a:solidFill>
            </a:endParaRPr>
          </a:p>
        </p:txBody>
      </p:sp>
      <p:sp>
        <p:nvSpPr>
          <p:cNvPr id="97" name="圆角矩形 96">
            <a:extLst>
              <a:ext uri="{FF2B5EF4-FFF2-40B4-BE49-F238E27FC236}">
                <a16:creationId xmlns:a16="http://schemas.microsoft.com/office/drawing/2014/main" id="{B733E26C-85A6-0B4C-5CE9-62849F8669F4}"/>
              </a:ext>
            </a:extLst>
          </p:cNvPr>
          <p:cNvSpPr/>
          <p:nvPr/>
        </p:nvSpPr>
        <p:spPr>
          <a:xfrm>
            <a:off x="7701458" y="1873412"/>
            <a:ext cx="1368724" cy="55399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900" b="1" dirty="0">
              <a:solidFill>
                <a:schemeClr val="tx1"/>
              </a:solidFill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C928C64E-F8AA-6474-4BAB-9443C4FA6474}"/>
              </a:ext>
            </a:extLst>
          </p:cNvPr>
          <p:cNvSpPr txBox="1"/>
          <p:nvPr/>
        </p:nvSpPr>
        <p:spPr>
          <a:xfrm>
            <a:off x="7678088" y="1860420"/>
            <a:ext cx="148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800" b="1" dirty="0"/>
              <a:t>Call </a:t>
            </a:r>
            <a:r>
              <a:rPr lang="zh-CN" altLang="zh-CN" sz="800" b="1" i="1" dirty="0">
                <a:solidFill>
                  <a:srgbClr val="FF0000"/>
                </a:solidFill>
              </a:rPr>
              <a:t>the dog</a:t>
            </a:r>
            <a:r>
              <a:rPr lang="zh-CN" altLang="zh-CN" sz="800" b="1" dirty="0"/>
              <a:t> onto the steps now, or retrieve </a:t>
            </a:r>
            <a:r>
              <a:rPr lang="zh-CN" altLang="zh-CN" sz="800" b="1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the smartphone</a:t>
            </a:r>
            <a:r>
              <a:rPr lang="zh-CN" altLang="zh-CN" sz="800" b="1" dirty="0"/>
              <a:t> now?</a:t>
            </a:r>
            <a:r>
              <a:rPr lang="zh-CN" altLang="en-US" sz="800" b="1" dirty="0"/>
              <a:t> </a:t>
            </a:r>
            <a:r>
              <a:rPr lang="zh-CN" altLang="zh-CN" sz="800" b="1" dirty="0"/>
              <a:t>The other remains in the water for </a:t>
            </a:r>
            <a:r>
              <a:rPr lang="zh-CN" altLang="zh-CN" sz="800" b="1" i="1" dirty="0">
                <a:solidFill>
                  <a:schemeClr val="accent2">
                    <a:lumMod val="75000"/>
                  </a:schemeClr>
                </a:solidFill>
              </a:rPr>
              <a:t>60 s</a:t>
            </a:r>
            <a:r>
              <a:rPr lang="zh-CN" altLang="zh-CN" sz="800" b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kumimoji="1" lang="zh-CN" altLang="en-US" sz="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FC65514-2BA5-725E-43AE-948545E91A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09" y="2484703"/>
            <a:ext cx="9128713" cy="266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0068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2809</TotalTime>
  <Words>138</Words>
  <Application>Microsoft Macintosh PowerPoint</Application>
  <DocSecurity>0</DocSecurity>
  <PresentationFormat>全屏显示(16:9)</PresentationFormat>
  <Paragraphs>8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3" baseType="lpstr">
      <vt:lpstr>Calibri</vt:lpstr>
      <vt:lpstr>ChatGPT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/>
  <cp:revision>8</cp:revision>
  <dcterms:created xsi:type="dcterms:W3CDTF">2026-09-15T06:10:34Z</dcterms:created>
  <dcterms:modified xsi:type="dcterms:W3CDTF">2026-09-21T07:28:32Z</dcterms:modified>
</cp:coreProperties>
</file>